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70" r:id="rId12"/>
    <p:sldId id="271" r:id="rId13"/>
    <p:sldId id="269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hewy" panose="020B0604020202020204" charset="0"/>
      <p:regular r:id="rId22"/>
    </p:embeddedFont>
    <p:embeddedFont>
      <p:font typeface="Glacial Indifference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Trocchi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6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18" Type="http://schemas.openxmlformats.org/officeDocument/2006/relationships/image" Target="../media/image28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27.jpeg"/><Relationship Id="rId2" Type="http://schemas.openxmlformats.org/officeDocument/2006/relationships/image" Target="../media/image1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19" Type="http://schemas.openxmlformats.org/officeDocument/2006/relationships/image" Target="../media/image2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271877" y="-830974"/>
            <a:ext cx="3384607" cy="3719348"/>
          </a:xfrm>
          <a:custGeom>
            <a:avLst/>
            <a:gdLst/>
            <a:ahLst/>
            <a:cxnLst/>
            <a:rect l="l" t="t" r="r" b="b"/>
            <a:pathLst>
              <a:path w="3384607" h="3719348">
                <a:moveTo>
                  <a:pt x="0" y="0"/>
                </a:moveTo>
                <a:lnTo>
                  <a:pt x="3384607" y="0"/>
                </a:lnTo>
                <a:lnTo>
                  <a:pt x="3384607" y="3719348"/>
                </a:lnTo>
                <a:lnTo>
                  <a:pt x="0" y="3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7897" y="7730036"/>
            <a:ext cx="2632566" cy="2720999"/>
          </a:xfrm>
          <a:custGeom>
            <a:avLst/>
            <a:gdLst/>
            <a:ahLst/>
            <a:cxnLst/>
            <a:rect l="l" t="t" r="r" b="b"/>
            <a:pathLst>
              <a:path w="2632566" h="2720999">
                <a:moveTo>
                  <a:pt x="0" y="0"/>
                </a:moveTo>
                <a:lnTo>
                  <a:pt x="2632567" y="0"/>
                </a:lnTo>
                <a:lnTo>
                  <a:pt x="2632567" y="2720999"/>
                </a:lnTo>
                <a:lnTo>
                  <a:pt x="0" y="272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6815" y="-1905028"/>
            <a:ext cx="5400370" cy="5461816"/>
          </a:xfrm>
          <a:custGeom>
            <a:avLst/>
            <a:gdLst/>
            <a:ahLst/>
            <a:cxnLst/>
            <a:rect l="l" t="t" r="r" b="b"/>
            <a:pathLst>
              <a:path w="5400370" h="5461816">
                <a:moveTo>
                  <a:pt x="0" y="0"/>
                </a:moveTo>
                <a:lnTo>
                  <a:pt x="5400370" y="0"/>
                </a:lnTo>
                <a:lnTo>
                  <a:pt x="5400370" y="5461815"/>
                </a:lnTo>
                <a:lnTo>
                  <a:pt x="0" y="546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01816" y="-2082730"/>
            <a:ext cx="2673251" cy="5445511"/>
          </a:xfrm>
          <a:custGeom>
            <a:avLst/>
            <a:gdLst/>
            <a:ahLst/>
            <a:cxnLst/>
            <a:rect l="l" t="t" r="r" b="b"/>
            <a:pathLst>
              <a:path w="2673251" h="5445511">
                <a:moveTo>
                  <a:pt x="0" y="0"/>
                </a:moveTo>
                <a:lnTo>
                  <a:pt x="2673251" y="0"/>
                </a:lnTo>
                <a:lnTo>
                  <a:pt x="2673251" y="5445511"/>
                </a:lnTo>
                <a:lnTo>
                  <a:pt x="0" y="544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0362" y="8589570"/>
            <a:ext cx="1669145" cy="1312365"/>
          </a:xfrm>
          <a:custGeom>
            <a:avLst/>
            <a:gdLst/>
            <a:ahLst/>
            <a:cxnLst/>
            <a:rect l="l" t="t" r="r" b="b"/>
            <a:pathLst>
              <a:path w="1669145" h="1312365">
                <a:moveTo>
                  <a:pt x="0" y="0"/>
                </a:moveTo>
                <a:lnTo>
                  <a:pt x="1669144" y="0"/>
                </a:lnTo>
                <a:lnTo>
                  <a:pt x="1669144" y="1312365"/>
                </a:lnTo>
                <a:lnTo>
                  <a:pt x="0" y="1312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7979" y="2379479"/>
            <a:ext cx="10872043" cy="9227950"/>
          </a:xfrm>
          <a:custGeom>
            <a:avLst/>
            <a:gdLst/>
            <a:ahLst/>
            <a:cxnLst/>
            <a:rect l="l" t="t" r="r" b="b"/>
            <a:pathLst>
              <a:path w="10872043" h="9227950">
                <a:moveTo>
                  <a:pt x="0" y="0"/>
                </a:moveTo>
                <a:lnTo>
                  <a:pt x="10872042" y="0"/>
                </a:lnTo>
                <a:lnTo>
                  <a:pt x="10872042" y="9227950"/>
                </a:lnTo>
                <a:lnTo>
                  <a:pt x="0" y="9227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"/>
            </a:blip>
            <a:stretch>
              <a:fillRect t="-7877" b="-787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00656" y="2322328"/>
            <a:ext cx="11086687" cy="171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6"/>
              </a:lnSpc>
            </a:pPr>
            <a:r>
              <a:rPr lang="en-US" sz="11197">
                <a:solidFill>
                  <a:srgbClr val="000000"/>
                </a:solidFill>
                <a:latin typeface="Trocchi"/>
              </a:rPr>
              <a:t>Crafts-Connect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07287" y="6190101"/>
            <a:ext cx="8273425" cy="25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798" spc="839">
                <a:solidFill>
                  <a:srgbClr val="000000"/>
                </a:solidFill>
                <a:latin typeface="Glacial Indifference Bold"/>
              </a:rPr>
              <a:t>PRESENTED BY:</a:t>
            </a:r>
          </a:p>
          <a:p>
            <a:pPr algn="ctr">
              <a:lnSpc>
                <a:spcPts val="4198"/>
              </a:lnSpc>
            </a:pPr>
            <a:r>
              <a:rPr lang="en-US" sz="2798" spc="839">
                <a:solidFill>
                  <a:srgbClr val="000000"/>
                </a:solidFill>
                <a:latin typeface="Glacial Indifference"/>
              </a:rPr>
              <a:t>RESHMA R - 210701212</a:t>
            </a:r>
          </a:p>
          <a:p>
            <a:pPr algn="ctr">
              <a:lnSpc>
                <a:spcPts val="4198"/>
              </a:lnSpc>
            </a:pPr>
            <a:r>
              <a:rPr lang="en-US" sz="2798" spc="839">
                <a:solidFill>
                  <a:srgbClr val="000000"/>
                </a:solidFill>
                <a:latin typeface="Glacial Indifference"/>
              </a:rPr>
              <a:t>SANJAY S - 210701231</a:t>
            </a:r>
          </a:p>
          <a:p>
            <a:pPr algn="ctr">
              <a:lnSpc>
                <a:spcPts val="4198"/>
              </a:lnSpc>
            </a:pPr>
            <a:r>
              <a:rPr lang="en-US" sz="2798" spc="839">
                <a:solidFill>
                  <a:srgbClr val="000000"/>
                </a:solidFill>
                <a:latin typeface="Glacial Indifference"/>
              </a:rPr>
              <a:t>SHRIRAM KUMAR A N - 210701247</a:t>
            </a:r>
          </a:p>
          <a:p>
            <a:pPr algn="ctr">
              <a:lnSpc>
                <a:spcPts val="4198"/>
              </a:lnSpc>
            </a:pPr>
            <a:r>
              <a:rPr lang="en-US" sz="2798" spc="839">
                <a:solidFill>
                  <a:srgbClr val="000000"/>
                </a:solidFill>
                <a:latin typeface="Glacial Indifference"/>
              </a:rPr>
              <a:t>SOWMIYA S - 210701255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9546" y="3998763"/>
            <a:ext cx="13728908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EMPOWERING RURAL ARTISANS AND PRESERVING CULTURAL HERITAGE THROUGH SUSTAINABLE E-COMMERCE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65173" y="2413231"/>
            <a:ext cx="9557653" cy="6845069"/>
          </a:xfrm>
          <a:custGeom>
            <a:avLst/>
            <a:gdLst/>
            <a:ahLst/>
            <a:cxnLst/>
            <a:rect l="l" t="t" r="r" b="b"/>
            <a:pathLst>
              <a:path w="9557653" h="6845069">
                <a:moveTo>
                  <a:pt x="0" y="0"/>
                </a:moveTo>
                <a:lnTo>
                  <a:pt x="9557654" y="0"/>
                </a:lnTo>
                <a:lnTo>
                  <a:pt x="9557654" y="6845069"/>
                </a:lnTo>
                <a:lnTo>
                  <a:pt x="0" y="68450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81" t="-2300" r="-118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50280" y="985722"/>
            <a:ext cx="99874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>
                <a:solidFill>
                  <a:srgbClr val="000000"/>
                </a:solidFill>
                <a:latin typeface="Trocchi"/>
              </a:rPr>
              <a:t>MODULE DESCRIPTION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50280" y="985722"/>
            <a:ext cx="99874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 dirty="0">
                <a:solidFill>
                  <a:srgbClr val="000000"/>
                </a:solidFill>
                <a:latin typeface="Trocchi"/>
              </a:rPr>
              <a:t>OUTPUT SCREENSHOTS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89D1CC-A263-44BD-8B8F-139E595835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3" y="1913130"/>
            <a:ext cx="7306324" cy="3992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C86A5D-2981-4E26-9684-031EE22CFB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94" y="1913130"/>
            <a:ext cx="7408967" cy="3992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B19089-4830-4549-83FB-674EBA3379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4" y="6126174"/>
            <a:ext cx="7306324" cy="3687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98EAB2-0BE9-442C-AB18-01E667CC904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94" y="6126173"/>
            <a:ext cx="7472730" cy="36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50280" y="985722"/>
            <a:ext cx="99874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 dirty="0">
                <a:solidFill>
                  <a:srgbClr val="000000"/>
                </a:solidFill>
                <a:latin typeface="Trocchi"/>
              </a:rPr>
              <a:t>OUTPUT SCREENSHOTS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B240ED-421B-4B17-8320-8599BA0F55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13129"/>
            <a:ext cx="7160188" cy="3929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26F6AD-0421-4839-B8C9-80FEC3F27A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0595" y="1919694"/>
            <a:ext cx="7472730" cy="3929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E8AE52-0352-4C78-9AE2-08E7E1191F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3911" y="6085042"/>
            <a:ext cx="7220278" cy="3728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DD4518-EB66-40CA-887B-13CF364A4F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9111" y="6126174"/>
            <a:ext cx="7444213" cy="36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264366" y="-1483890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50280" y="985722"/>
            <a:ext cx="99874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 dirty="0">
                <a:solidFill>
                  <a:srgbClr val="000000"/>
                </a:solidFill>
                <a:latin typeface="Trocchi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56573-2AEE-4734-944F-930255A7AE8F}"/>
              </a:ext>
            </a:extLst>
          </p:cNvPr>
          <p:cNvSpPr txBox="1"/>
          <p:nvPr/>
        </p:nvSpPr>
        <p:spPr>
          <a:xfrm>
            <a:off x="1302588" y="2257372"/>
            <a:ext cx="15468600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indent="-3600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Crafts-Connect significantly empowers rural artisans by providing them access to a global market, thereby enhancing their livelihoods and helping to break the cycle of poverty.</a:t>
            </a:r>
          </a:p>
          <a:p>
            <a:pPr marL="720000" indent="-3600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The platform plays a crucial role in preserving ancient crafting techniques and revitalizing forgotten skills, fostering cultural pride and continuity.</a:t>
            </a:r>
          </a:p>
          <a:p>
            <a:pPr marL="720000" indent="-3600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Through its eco-friendly practices, Crafts-Connect promotes environmental conservation, ensuring a sustainable future for artisans and their communities.</a:t>
            </a:r>
          </a:p>
          <a:p>
            <a:pPr marL="720000" indent="-3600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By strengthening local economies and encouraging cross-cultural understanding, </a:t>
            </a:r>
            <a:r>
              <a:rPr lang="en-US" sz="3340" dirty="0">
                <a:solidFill>
                  <a:srgbClr val="0D0D0D"/>
                </a:solidFill>
                <a:latin typeface="Glacial Indifference" panose="020B0604020202020204" charset="0"/>
              </a:rPr>
              <a:t>it</a:t>
            </a: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 fosters a global appreciation for the beauty of craftsmanship.</a:t>
            </a:r>
          </a:p>
          <a:p>
            <a:pPr marL="720000" indent="-3600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3340" b="0" i="0" dirty="0">
                <a:solidFill>
                  <a:srgbClr val="0D0D0D"/>
                </a:solidFill>
                <a:effectLst/>
                <a:latin typeface="Glacial Indifference" panose="020B0604020202020204" charset="0"/>
              </a:rPr>
              <a:t>Future enhancements include adding multilingual support to the chatbots, enabling seamless global communication between artisans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112650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7863" y="2037443"/>
            <a:ext cx="15069796" cy="7791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 err="1">
                <a:solidFill>
                  <a:srgbClr val="4F361C"/>
                </a:solidFill>
                <a:latin typeface="Glacial Indifference"/>
              </a:rPr>
              <a:t>Almamari</a:t>
            </a: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, B., 2020. Investigating Omani Artisans’ Skills in Marketing their Creative Manufactured Goods. Saudi Journal of Humanities and Social Sciences, 5(9), pp.466-469.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 err="1">
                <a:solidFill>
                  <a:srgbClr val="4F361C"/>
                </a:solidFill>
                <a:latin typeface="Glacial Indifference"/>
              </a:rPr>
              <a:t>Curkovic</a:t>
            </a: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, M.D., 2021. The role of the traditional crafts as intangible heritage on the global tourist market. In SHS Web of Conferences (Vol. 92, p. 06005). EDP Sciences.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De Silver, G. and Kundu, P., 2013. Handicraft products: Identify the factors that affecting the buying decision of customers (The Viewpoints of Swedish Shoppers).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Wallace, J., 2014. Handmade 2.0: women, DIY networks and the cultural economy of craft (Doctoral dissertation, Concordia University).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Shah, A. and Patel, R., 2017. Problems and challenges faced by handicraft artisans. Voice of Research, 6(1), pp.57-61.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0156" y="923925"/>
            <a:ext cx="8807688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REFERENCES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12651756" y="5698588"/>
            <a:ext cx="3795903" cy="4114800"/>
          </a:xfrm>
          <a:custGeom>
            <a:avLst/>
            <a:gdLst/>
            <a:ahLst/>
            <a:cxnLst/>
            <a:rect l="l" t="t" r="r" b="b"/>
            <a:pathLst>
              <a:path w="3795903" h="4114800">
                <a:moveTo>
                  <a:pt x="0" y="0"/>
                </a:moveTo>
                <a:lnTo>
                  <a:pt x="3795903" y="0"/>
                </a:lnTo>
                <a:lnTo>
                  <a:pt x="3795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7984" y="2300452"/>
            <a:ext cx="15452032" cy="718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Gulati, V. and Mathur, S., 2017. Digital manufacturing of Indian traditional handicrafts. International Journal of Computer Applications, 164(11), pp.1-4.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 err="1">
                <a:solidFill>
                  <a:srgbClr val="4F361C"/>
                </a:solidFill>
                <a:latin typeface="Glacial Indifference"/>
              </a:rPr>
              <a:t>Farhikhteh</a:t>
            </a: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, S. and </a:t>
            </a:r>
            <a:r>
              <a:rPr lang="en-US" sz="3339" dirty="0" err="1">
                <a:solidFill>
                  <a:srgbClr val="4F361C"/>
                </a:solidFill>
                <a:latin typeface="Glacial Indifference"/>
              </a:rPr>
              <a:t>Farhikhteh</a:t>
            </a: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, F., 2013. Studying the role of using electronic commerce in development of handy-woven carpet exports compared to using the traditional methods. African Journal of Business Management, 7(25), p.2444.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 err="1">
                <a:solidFill>
                  <a:srgbClr val="4F361C"/>
                </a:solidFill>
                <a:latin typeface="Glacial Indifference"/>
              </a:rPr>
              <a:t>Halbe</a:t>
            </a: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, A., 2023. Trademarks of Tradition: Artisan Labor, Development and Place Making in Rural India. University of California, Los Angeles.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Huang, T. and Anderson, E., 2019. Designing for revitalization of communities through new business models for traditional arts and crafts. Art and Design Review, 7(04), p.225.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Jena, P.K., 2008. Globalization of Indian handicrafts: A human development approach. Orissa review, 65, pp.19-25.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0156" y="923925"/>
            <a:ext cx="8807688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REFERENCES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12651756" y="5698588"/>
            <a:ext cx="3795903" cy="4114800"/>
          </a:xfrm>
          <a:custGeom>
            <a:avLst/>
            <a:gdLst/>
            <a:ahLst/>
            <a:cxnLst/>
            <a:rect l="l" t="t" r="r" b="b"/>
            <a:pathLst>
              <a:path w="3795903" h="4114800">
                <a:moveTo>
                  <a:pt x="0" y="0"/>
                </a:moveTo>
                <a:lnTo>
                  <a:pt x="3795903" y="0"/>
                </a:lnTo>
                <a:lnTo>
                  <a:pt x="3795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271877" y="-830974"/>
            <a:ext cx="3384607" cy="3719348"/>
          </a:xfrm>
          <a:custGeom>
            <a:avLst/>
            <a:gdLst/>
            <a:ahLst/>
            <a:cxnLst/>
            <a:rect l="l" t="t" r="r" b="b"/>
            <a:pathLst>
              <a:path w="3384607" h="3719348">
                <a:moveTo>
                  <a:pt x="0" y="0"/>
                </a:moveTo>
                <a:lnTo>
                  <a:pt x="3384607" y="0"/>
                </a:lnTo>
                <a:lnTo>
                  <a:pt x="3384607" y="3719348"/>
                </a:lnTo>
                <a:lnTo>
                  <a:pt x="0" y="371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7897" y="7730036"/>
            <a:ext cx="2632566" cy="2720999"/>
          </a:xfrm>
          <a:custGeom>
            <a:avLst/>
            <a:gdLst/>
            <a:ahLst/>
            <a:cxnLst/>
            <a:rect l="l" t="t" r="r" b="b"/>
            <a:pathLst>
              <a:path w="2632566" h="2720999">
                <a:moveTo>
                  <a:pt x="0" y="0"/>
                </a:moveTo>
                <a:lnTo>
                  <a:pt x="2632567" y="0"/>
                </a:lnTo>
                <a:lnTo>
                  <a:pt x="2632567" y="2720999"/>
                </a:lnTo>
                <a:lnTo>
                  <a:pt x="0" y="272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6815" y="-1905028"/>
            <a:ext cx="5400370" cy="5461816"/>
          </a:xfrm>
          <a:custGeom>
            <a:avLst/>
            <a:gdLst/>
            <a:ahLst/>
            <a:cxnLst/>
            <a:rect l="l" t="t" r="r" b="b"/>
            <a:pathLst>
              <a:path w="5400370" h="5461816">
                <a:moveTo>
                  <a:pt x="0" y="0"/>
                </a:moveTo>
                <a:lnTo>
                  <a:pt x="5400370" y="0"/>
                </a:lnTo>
                <a:lnTo>
                  <a:pt x="5400370" y="5461815"/>
                </a:lnTo>
                <a:lnTo>
                  <a:pt x="0" y="546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01816" y="-2082730"/>
            <a:ext cx="2673251" cy="5445511"/>
          </a:xfrm>
          <a:custGeom>
            <a:avLst/>
            <a:gdLst/>
            <a:ahLst/>
            <a:cxnLst/>
            <a:rect l="l" t="t" r="r" b="b"/>
            <a:pathLst>
              <a:path w="2673251" h="5445511">
                <a:moveTo>
                  <a:pt x="0" y="0"/>
                </a:moveTo>
                <a:lnTo>
                  <a:pt x="2673251" y="0"/>
                </a:lnTo>
                <a:lnTo>
                  <a:pt x="2673251" y="5445511"/>
                </a:lnTo>
                <a:lnTo>
                  <a:pt x="0" y="544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0362" y="8589570"/>
            <a:ext cx="1669145" cy="1312365"/>
          </a:xfrm>
          <a:custGeom>
            <a:avLst/>
            <a:gdLst/>
            <a:ahLst/>
            <a:cxnLst/>
            <a:rect l="l" t="t" r="r" b="b"/>
            <a:pathLst>
              <a:path w="1669145" h="1312365">
                <a:moveTo>
                  <a:pt x="0" y="0"/>
                </a:moveTo>
                <a:lnTo>
                  <a:pt x="1669144" y="0"/>
                </a:lnTo>
                <a:lnTo>
                  <a:pt x="1669144" y="1312365"/>
                </a:lnTo>
                <a:lnTo>
                  <a:pt x="0" y="1312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7979" y="1990805"/>
            <a:ext cx="10872043" cy="9227950"/>
          </a:xfrm>
          <a:custGeom>
            <a:avLst/>
            <a:gdLst/>
            <a:ahLst/>
            <a:cxnLst/>
            <a:rect l="l" t="t" r="r" b="b"/>
            <a:pathLst>
              <a:path w="10872043" h="9227950">
                <a:moveTo>
                  <a:pt x="0" y="0"/>
                </a:moveTo>
                <a:lnTo>
                  <a:pt x="10872042" y="0"/>
                </a:lnTo>
                <a:lnTo>
                  <a:pt x="10872042" y="9227950"/>
                </a:lnTo>
                <a:lnTo>
                  <a:pt x="0" y="9227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"/>
            </a:blip>
            <a:stretch>
              <a:fillRect t="-7877" b="-78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37568" y="1665402"/>
            <a:ext cx="9844611" cy="7580351"/>
          </a:xfrm>
          <a:custGeom>
            <a:avLst/>
            <a:gdLst/>
            <a:ahLst/>
            <a:cxnLst/>
            <a:rect l="l" t="t" r="r" b="b"/>
            <a:pathLst>
              <a:path w="9844611" h="7580351">
                <a:moveTo>
                  <a:pt x="0" y="0"/>
                </a:moveTo>
                <a:lnTo>
                  <a:pt x="9844612" y="0"/>
                </a:lnTo>
                <a:lnTo>
                  <a:pt x="9844612" y="7580350"/>
                </a:lnTo>
                <a:lnTo>
                  <a:pt x="0" y="7580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25758" y="4090987"/>
            <a:ext cx="12236485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8"/>
              </a:lnSpc>
            </a:pPr>
            <a:r>
              <a:rPr lang="en-US" sz="13990">
                <a:solidFill>
                  <a:srgbClr val="000000"/>
                </a:solidFill>
                <a:latin typeface="Trocchi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9261" y="2622960"/>
            <a:ext cx="15452032" cy="59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India is a land rich in cultural heritage, where the artistry and craftsmanship of skilled artisans have flourished for centuries.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Crafts-Connect is a digital marketplace that supports rural artisans and producers by showcasing their products globally.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Our platform promotes sustainable business, preserves cultural heritage and promotes livelihoods through skills development.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It promotes eco-friendly practices, community support and supports traditional working practices, making a positive impact on the lives of artisans and cultural preservation traditions.</a:t>
            </a:r>
          </a:p>
          <a:p>
            <a:pPr algn="l">
              <a:lnSpc>
                <a:spcPts val="4674"/>
              </a:lnSpc>
            </a:pPr>
            <a:endParaRPr lang="en-US" sz="3339" dirty="0">
              <a:solidFill>
                <a:srgbClr val="4F361C"/>
              </a:solidFill>
              <a:latin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86638" y="1736752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999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30596" y="923925"/>
            <a:ext cx="7929362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ABSTRACT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9261" y="2622960"/>
            <a:ext cx="15452032" cy="59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Traditional craftsmanship startups play a vital role in preserving cultural heritage by reviving ancient techniques and art forms that are at risk of being forgotten.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Providing rural artisans with a global platform to showcase and sell their traditional products, expanding their market reach beyond local communities.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Enable artisans to earn fair wages and sustainable incomes through direct sales, fostering economic stability and improving quality of life.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Promote eco-friendly production practices and sustainable sourcing of raw materials, ensuring that traditional crafts are produced in harmony with the environment and contribute to environmental conservation efforts.</a:t>
            </a:r>
          </a:p>
          <a:p>
            <a:pPr algn="l">
              <a:lnSpc>
                <a:spcPts val="4674"/>
              </a:lnSpc>
            </a:pPr>
            <a:endParaRPr lang="en-US" sz="3339" dirty="0">
              <a:solidFill>
                <a:srgbClr val="4F361C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30596" y="923925"/>
            <a:ext cx="7929362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OBJECTIVES</a:t>
            </a:r>
          </a:p>
        </p:txBody>
      </p:sp>
      <p:sp>
        <p:nvSpPr>
          <p:cNvPr id="9" name="Freeform 9"/>
          <p:cNvSpPr/>
          <p:nvPr/>
        </p:nvSpPr>
        <p:spPr>
          <a:xfrm>
            <a:off x="12651756" y="5698588"/>
            <a:ext cx="3795903" cy="4114800"/>
          </a:xfrm>
          <a:custGeom>
            <a:avLst/>
            <a:gdLst/>
            <a:ahLst/>
            <a:cxnLst/>
            <a:rect l="l" t="t" r="r" b="b"/>
            <a:pathLst>
              <a:path w="3795903" h="4114800">
                <a:moveTo>
                  <a:pt x="0" y="0"/>
                </a:moveTo>
                <a:lnTo>
                  <a:pt x="3795903" y="0"/>
                </a:lnTo>
                <a:lnTo>
                  <a:pt x="3795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9261" y="2327685"/>
            <a:ext cx="15452032" cy="658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In the face of globalization, the preservation of traditional crafts is paramount for cultural heritage and rural livelihoods.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Our mission is to develop an innovative digital platform that combines tradition with modern commerce and supports rural artisans and ceramic makers around the world.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Our goal is to preserve traditional crafts and support rural artisans.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Our digital platform connects artisans to global markets, ensuring fair wages and economic stability. 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Combining tradition with innovation, we protect cultural heritage and support rural communities for sustainable development.</a:t>
            </a:r>
          </a:p>
          <a:p>
            <a:pPr algn="l">
              <a:lnSpc>
                <a:spcPts val="4674"/>
              </a:lnSpc>
            </a:pPr>
            <a:endParaRPr lang="en-US" sz="3339" dirty="0">
              <a:solidFill>
                <a:srgbClr val="4F361C"/>
              </a:solidFill>
              <a:latin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861200" y="4077235"/>
            <a:ext cx="5128718" cy="6420930"/>
          </a:xfrm>
          <a:custGeom>
            <a:avLst/>
            <a:gdLst/>
            <a:ahLst/>
            <a:cxnLst/>
            <a:rect l="l" t="t" r="r" b="b"/>
            <a:pathLst>
              <a:path w="5128718" h="6420930">
                <a:moveTo>
                  <a:pt x="0" y="0"/>
                </a:moveTo>
                <a:lnTo>
                  <a:pt x="5128718" y="0"/>
                </a:lnTo>
                <a:lnTo>
                  <a:pt x="5128718" y="6420929"/>
                </a:lnTo>
                <a:lnTo>
                  <a:pt x="0" y="64209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5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30596" y="923925"/>
            <a:ext cx="8807688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PROBLEM STATEMENT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9261" y="2622960"/>
            <a:ext cx="15452032" cy="59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Existing solutions for supporting rural artisans and marketing traditional products include general e-commerce platforms, specialized marketplaces, social enterprise initiatives, government programs, and nonprofit organizations.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However, they may not fully address the unique needs of rural artisans or provide comprehensive solutions for economic sustainability and cultural heritage preservation.</a:t>
            </a:r>
          </a:p>
          <a:p>
            <a:pPr marL="720952" lvl="1" indent="-360476" algn="just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A new platform could integrate elements of these existing systems while innovating to provide tailored support and a holistic approach to rural artisan development.</a:t>
            </a:r>
          </a:p>
          <a:p>
            <a:pPr algn="l">
              <a:lnSpc>
                <a:spcPts val="4674"/>
              </a:lnSpc>
            </a:pPr>
            <a:endParaRPr lang="en-US" sz="3339" dirty="0">
              <a:solidFill>
                <a:srgbClr val="4F361C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30596" y="923925"/>
            <a:ext cx="8807688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EXISTING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9261" y="2327685"/>
            <a:ext cx="15452032" cy="658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952" lvl="1" indent="-360476" algn="l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Crafts-Connect, our proposed platform, seeks to revolutionize the traditional craft industry by providing a global marketplace for rural artisans and pottery makers. </a:t>
            </a:r>
          </a:p>
          <a:p>
            <a:pPr marL="720952" lvl="1" indent="-360476" algn="l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Through Crafts-Connect, artisans can showcase their unique products to a global audience, ensuring economic sustainability.</a:t>
            </a:r>
          </a:p>
          <a:p>
            <a:pPr marL="720952" lvl="1" indent="-360476" algn="l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By encouraging community engagement and celebrating traditional craftsmanship, Crafts-Connect preserves cultural heritage. </a:t>
            </a:r>
          </a:p>
          <a:p>
            <a:pPr marL="720952" lvl="1" indent="-360476" algn="l">
              <a:lnSpc>
                <a:spcPts val="4674"/>
              </a:lnSpc>
              <a:buFont typeface="Arial"/>
              <a:buChar char="•"/>
            </a:pPr>
            <a:r>
              <a:rPr lang="en-US" sz="3339" dirty="0">
                <a:solidFill>
                  <a:srgbClr val="4F361C"/>
                </a:solidFill>
                <a:latin typeface="Glacial Indifference"/>
              </a:rPr>
              <a:t>This platform seeks to be a catalyst for positive change in the traditional craft industry, connecting artisans with opportunities and consumers with authentic, culturally rich products.</a:t>
            </a:r>
          </a:p>
          <a:p>
            <a:pPr algn="l">
              <a:lnSpc>
                <a:spcPts val="4674"/>
              </a:lnSpc>
            </a:pPr>
            <a:endParaRPr lang="en-US" sz="3339" dirty="0">
              <a:solidFill>
                <a:srgbClr val="4F361C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30596" y="923925"/>
            <a:ext cx="8807688" cy="9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5492">
                <a:solidFill>
                  <a:srgbClr val="000000"/>
                </a:solidFill>
                <a:latin typeface="Trocchi"/>
              </a:rPr>
              <a:t>PROPOSED SYSTEM</a:t>
            </a:r>
          </a:p>
        </p:txBody>
      </p:sp>
      <p:sp>
        <p:nvSpPr>
          <p:cNvPr id="9" name="Freeform 9"/>
          <p:cNvSpPr/>
          <p:nvPr/>
        </p:nvSpPr>
        <p:spPr>
          <a:xfrm>
            <a:off x="7492769" y="6026145"/>
            <a:ext cx="3883342" cy="4114800"/>
          </a:xfrm>
          <a:custGeom>
            <a:avLst/>
            <a:gdLst/>
            <a:ahLst/>
            <a:cxnLst/>
            <a:rect l="l" t="t" r="r" b="b"/>
            <a:pathLst>
              <a:path w="3883342" h="4114800">
                <a:moveTo>
                  <a:pt x="0" y="0"/>
                </a:moveTo>
                <a:lnTo>
                  <a:pt x="3883342" y="0"/>
                </a:lnTo>
                <a:lnTo>
                  <a:pt x="3883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95845" y="2114681"/>
            <a:ext cx="10860000" cy="7167814"/>
          </a:xfrm>
          <a:custGeom>
            <a:avLst/>
            <a:gdLst/>
            <a:ahLst/>
            <a:cxnLst/>
            <a:rect l="l" t="t" r="r" b="b"/>
            <a:pathLst>
              <a:path w="10860000" h="7167814">
                <a:moveTo>
                  <a:pt x="0" y="0"/>
                </a:moveTo>
                <a:lnTo>
                  <a:pt x="10860000" y="0"/>
                </a:lnTo>
                <a:lnTo>
                  <a:pt x="10860000" y="7167814"/>
                </a:lnTo>
                <a:lnTo>
                  <a:pt x="0" y="7167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908" b="-90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90140" y="985722"/>
            <a:ext cx="1032090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>
                <a:solidFill>
                  <a:srgbClr val="000000"/>
                </a:solidFill>
                <a:latin typeface="Trocchi"/>
              </a:rPr>
              <a:t>SYSTEM ARCHITECTURE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47312" y="5143500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83857" y="1941653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69038" y="2837370"/>
            <a:ext cx="2304276" cy="2906770"/>
          </a:xfrm>
          <a:custGeom>
            <a:avLst/>
            <a:gdLst/>
            <a:ahLst/>
            <a:cxnLst/>
            <a:rect l="l" t="t" r="r" b="b"/>
            <a:pathLst>
              <a:path w="2304276" h="2906770">
                <a:moveTo>
                  <a:pt x="0" y="0"/>
                </a:moveTo>
                <a:lnTo>
                  <a:pt x="2304275" y="0"/>
                </a:lnTo>
                <a:lnTo>
                  <a:pt x="2304275" y="2906770"/>
                </a:lnTo>
                <a:lnTo>
                  <a:pt x="0" y="2906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99972" y="2465859"/>
            <a:ext cx="10449990" cy="567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HTML &amp; CSS</a:t>
            </a:r>
          </a:p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JavaScript</a:t>
            </a:r>
          </a:p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React JS </a:t>
            </a:r>
          </a:p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Node.js</a:t>
            </a:r>
          </a:p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Express</a:t>
            </a:r>
          </a:p>
          <a:p>
            <a:pPr marL="1084693" lvl="1" indent="-542347" algn="l">
              <a:lnSpc>
                <a:spcPts val="7536"/>
              </a:lnSpc>
              <a:buFont typeface="Arial"/>
              <a:buChar char="•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MongoDB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43725" y="983332"/>
            <a:ext cx="58005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>
                <a:solidFill>
                  <a:srgbClr val="000000"/>
                </a:solidFill>
                <a:latin typeface="Trocchi"/>
              </a:rPr>
              <a:t>TECH STACK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0712" y="-282804"/>
            <a:ext cx="2386936" cy="2623007"/>
          </a:xfrm>
          <a:custGeom>
            <a:avLst/>
            <a:gdLst/>
            <a:ahLst/>
            <a:cxnLst/>
            <a:rect l="l" t="t" r="r" b="b"/>
            <a:pathLst>
              <a:path w="2386936" h="2623007">
                <a:moveTo>
                  <a:pt x="0" y="0"/>
                </a:moveTo>
                <a:lnTo>
                  <a:pt x="2386937" y="0"/>
                </a:lnTo>
                <a:lnTo>
                  <a:pt x="2386937" y="2623008"/>
                </a:lnTo>
                <a:lnTo>
                  <a:pt x="0" y="26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89918" y="8083545"/>
            <a:ext cx="2131842" cy="2203455"/>
          </a:xfrm>
          <a:custGeom>
            <a:avLst/>
            <a:gdLst/>
            <a:ahLst/>
            <a:cxnLst/>
            <a:rect l="l" t="t" r="r" b="b"/>
            <a:pathLst>
              <a:path w="2131842" h="2203455">
                <a:moveTo>
                  <a:pt x="0" y="0"/>
                </a:moveTo>
                <a:lnTo>
                  <a:pt x="2131842" y="0"/>
                </a:lnTo>
                <a:lnTo>
                  <a:pt x="2131842" y="2203455"/>
                </a:lnTo>
                <a:lnTo>
                  <a:pt x="0" y="220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9011" y="-2167791"/>
            <a:ext cx="4948853" cy="5005161"/>
          </a:xfrm>
          <a:custGeom>
            <a:avLst/>
            <a:gdLst/>
            <a:ahLst/>
            <a:cxnLst/>
            <a:rect l="l" t="t" r="r" b="b"/>
            <a:pathLst>
              <a:path w="4948853" h="5005161">
                <a:moveTo>
                  <a:pt x="0" y="0"/>
                </a:moveTo>
                <a:lnTo>
                  <a:pt x="4948853" y="0"/>
                </a:lnTo>
                <a:lnTo>
                  <a:pt x="4948853" y="5005161"/>
                </a:lnTo>
                <a:lnTo>
                  <a:pt x="0" y="500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46217">
            <a:off x="-369304" y="-2330635"/>
            <a:ext cx="2449744" cy="4990220"/>
          </a:xfrm>
          <a:custGeom>
            <a:avLst/>
            <a:gdLst/>
            <a:ahLst/>
            <a:cxnLst/>
            <a:rect l="l" t="t" r="r" b="b"/>
            <a:pathLst>
              <a:path w="2449744" h="4990220">
                <a:moveTo>
                  <a:pt x="0" y="0"/>
                </a:moveTo>
                <a:lnTo>
                  <a:pt x="2449744" y="0"/>
                </a:lnTo>
                <a:lnTo>
                  <a:pt x="2449744" y="4990220"/>
                </a:lnTo>
                <a:lnTo>
                  <a:pt x="0" y="499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1869" y="8703212"/>
            <a:ext cx="1411988" cy="1110176"/>
          </a:xfrm>
          <a:custGeom>
            <a:avLst/>
            <a:gdLst/>
            <a:ahLst/>
            <a:cxnLst/>
            <a:rect l="l" t="t" r="r" b="b"/>
            <a:pathLst>
              <a:path w="1411988" h="1110176">
                <a:moveTo>
                  <a:pt x="0" y="0"/>
                </a:moveTo>
                <a:lnTo>
                  <a:pt x="1411988" y="0"/>
                </a:lnTo>
                <a:lnTo>
                  <a:pt x="1411988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14776">
            <a:off x="4023985" y="-1526866"/>
            <a:ext cx="6943250" cy="5025177"/>
          </a:xfrm>
          <a:custGeom>
            <a:avLst/>
            <a:gdLst/>
            <a:ahLst/>
            <a:cxnLst/>
            <a:rect l="l" t="t" r="r" b="b"/>
            <a:pathLst>
              <a:path w="6943250" h="5025177">
                <a:moveTo>
                  <a:pt x="0" y="0"/>
                </a:moveTo>
                <a:lnTo>
                  <a:pt x="6943251" y="0"/>
                </a:lnTo>
                <a:lnTo>
                  <a:pt x="6943251" y="5025177"/>
                </a:lnTo>
                <a:lnTo>
                  <a:pt x="0" y="5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23402" y="8919519"/>
            <a:ext cx="9454384" cy="1787738"/>
          </a:xfrm>
          <a:custGeom>
            <a:avLst/>
            <a:gdLst/>
            <a:ahLst/>
            <a:cxnLst/>
            <a:rect l="l" t="t" r="r" b="b"/>
            <a:pathLst>
              <a:path w="9454384" h="1787738">
                <a:moveTo>
                  <a:pt x="0" y="0"/>
                </a:moveTo>
                <a:lnTo>
                  <a:pt x="9454384" y="0"/>
                </a:lnTo>
                <a:lnTo>
                  <a:pt x="9454384" y="1787738"/>
                </a:lnTo>
                <a:lnTo>
                  <a:pt x="0" y="178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69038" y="2837370"/>
            <a:ext cx="2304276" cy="2906770"/>
          </a:xfrm>
          <a:custGeom>
            <a:avLst/>
            <a:gdLst/>
            <a:ahLst/>
            <a:cxnLst/>
            <a:rect l="l" t="t" r="r" b="b"/>
            <a:pathLst>
              <a:path w="2304276" h="2906770">
                <a:moveTo>
                  <a:pt x="0" y="0"/>
                </a:moveTo>
                <a:lnTo>
                  <a:pt x="2304275" y="0"/>
                </a:lnTo>
                <a:lnTo>
                  <a:pt x="2304275" y="2906770"/>
                </a:lnTo>
                <a:lnTo>
                  <a:pt x="0" y="2906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99972" y="2465859"/>
            <a:ext cx="10449990" cy="662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SIGN UP AND LOGIN</a:t>
            </a:r>
          </a:p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User</a:t>
            </a:r>
          </a:p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Artisan</a:t>
            </a:r>
          </a:p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Products</a:t>
            </a:r>
          </a:p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Search and Filter</a:t>
            </a:r>
          </a:p>
          <a:p>
            <a:pPr marL="1084693" lvl="1" indent="-542347" algn="l">
              <a:lnSpc>
                <a:spcPts val="7536"/>
              </a:lnSpc>
              <a:buAutoNum type="arabicPeriod"/>
            </a:pPr>
            <a:r>
              <a:rPr lang="en-US" sz="5024" spc="346">
                <a:solidFill>
                  <a:srgbClr val="533C3F"/>
                </a:solidFill>
                <a:latin typeface="Chewy"/>
              </a:rPr>
              <a:t>Cart</a:t>
            </a:r>
          </a:p>
          <a:p>
            <a:pPr algn="l">
              <a:lnSpc>
                <a:spcPts val="7536"/>
              </a:lnSpc>
            </a:pPr>
            <a:endParaRPr lang="en-US" sz="5024" spc="346">
              <a:solidFill>
                <a:srgbClr val="533C3F"/>
              </a:solidFill>
              <a:latin typeface="Chew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43725" y="983332"/>
            <a:ext cx="58005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5629">
                <a:solidFill>
                  <a:srgbClr val="000000"/>
                </a:solidFill>
                <a:latin typeface="Trocchi"/>
              </a:rPr>
              <a:t>MODULES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948</Words>
  <Application>Microsoft Office PowerPoint</Application>
  <PresentationFormat>Custom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Glacial Indifference Bold</vt:lpstr>
      <vt:lpstr>Chewy</vt:lpstr>
      <vt:lpstr>Arial</vt:lpstr>
      <vt:lpstr>Trocchi</vt:lpstr>
      <vt:lpstr>Glacial Indifference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Aesthetic</dc:title>
  <dc:creator>Shriram Kumar</dc:creator>
  <cp:lastModifiedBy>Shriram Kumar</cp:lastModifiedBy>
  <cp:revision>8</cp:revision>
  <dcterms:created xsi:type="dcterms:W3CDTF">2006-08-16T00:00:00Z</dcterms:created>
  <dcterms:modified xsi:type="dcterms:W3CDTF">2024-05-19T19:31:52Z</dcterms:modified>
  <dc:identifier>DAGFr86FFCw</dc:identifier>
</cp:coreProperties>
</file>